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7"/>
  </p:notesMasterIdLst>
  <p:sldIdLst>
    <p:sldId id="419" r:id="rId3"/>
    <p:sldId id="505" r:id="rId4"/>
    <p:sldId id="506" r:id="rId5"/>
    <p:sldId id="422" r:id="rId6"/>
    <p:sldId id="502" r:id="rId7"/>
    <p:sldId id="503" r:id="rId8"/>
    <p:sldId id="508" r:id="rId9"/>
    <p:sldId id="509" r:id="rId10"/>
    <p:sldId id="507" r:id="rId11"/>
    <p:sldId id="432" r:id="rId12"/>
    <p:sldId id="433" r:id="rId13"/>
    <p:sldId id="446" r:id="rId14"/>
    <p:sldId id="457" r:id="rId15"/>
    <p:sldId id="504" r:id="rId16"/>
    <p:sldId id="484" r:id="rId17"/>
    <p:sldId id="468" r:id="rId18"/>
    <p:sldId id="436" r:id="rId19"/>
    <p:sldId id="448" r:id="rId20"/>
    <p:sldId id="472" r:id="rId21"/>
    <p:sldId id="473" r:id="rId22"/>
    <p:sldId id="438" r:id="rId23"/>
    <p:sldId id="501" r:id="rId24"/>
    <p:sldId id="440" r:id="rId25"/>
    <p:sldId id="416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3399"/>
    <a:srgbClr val="FFFF9F"/>
    <a:srgbClr val="FFFF66"/>
    <a:srgbClr val="E4DF21"/>
    <a:srgbClr val="C8D927"/>
    <a:srgbClr val="FF0066"/>
    <a:srgbClr val="FF6699"/>
    <a:srgbClr val="000000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94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tiff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audio" Target="../media/audio1.wav"/><Relationship Id="rId7" Type="http://schemas.openxmlformats.org/officeDocument/2006/relationships/slide" Target="slide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071546"/>
            <a:ext cx="87154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4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</a:t>
            </a:r>
            <a:r>
              <a:rPr lang="zh-CN" altLang="en-US" sz="5400" dirty="0" smtClean="0"/>
              <a:t>两位</a:t>
            </a:r>
            <a:r>
              <a:rPr lang="zh-CN" altLang="en-US" sz="5400" dirty="0" smtClean="0">
                <a:latin typeface="Calibri" panose="020F0502020204030204" pitchFamily="34" charset="0"/>
              </a:rPr>
              <a:t>数</a:t>
            </a:r>
            <a:r>
              <a:rPr lang="zh-CN" altLang="en-US" sz="5400" dirty="0" smtClean="0"/>
              <a:t>乘两</a:t>
            </a:r>
            <a:r>
              <a:rPr lang="zh-CN" altLang="en-US" sz="5400" dirty="0" smtClean="0">
                <a:latin typeface="Calibri" panose="020F0502020204030204" pitchFamily="34" charset="0"/>
              </a:rPr>
              <a:t>位数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28604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14282" y="2071678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笔算乘法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43008" y="3240945"/>
            <a:ext cx="692945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3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 连乘问题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857224" y="1071546"/>
            <a:ext cx="764386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用乘法两步计算解决问题时</a:t>
            </a:r>
            <a:r>
              <a:rPr lang="en-US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要根据问题找已知条件</a:t>
            </a:r>
            <a:r>
              <a:rPr lang="en-US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确定先算什么</a:t>
            </a:r>
            <a:r>
              <a:rPr lang="en-US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再算什么。解答应用题也要注意检验</a:t>
            </a:r>
            <a:r>
              <a:rPr lang="en-US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用一种方法解答后</a:t>
            </a:r>
            <a:r>
              <a:rPr lang="en-US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可以用另外一种方法再解答一遍</a:t>
            </a:r>
            <a:r>
              <a:rPr lang="en-US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如果两种解法的得数相同</a:t>
            </a:r>
            <a:r>
              <a:rPr lang="en-US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说明解答正确。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629031" y="71414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714348" y="915399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00034" y="15716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4" name="图片 93" descr="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571612"/>
            <a:ext cx="3000396" cy="2000264"/>
          </a:xfrm>
          <a:prstGeom prst="rect">
            <a:avLst/>
          </a:prstGeom>
        </p:spPr>
      </p:pic>
      <p:sp>
        <p:nvSpPr>
          <p:cNvPr id="97" name="TextBox 96"/>
          <p:cNvSpPr txBox="1"/>
          <p:nvPr/>
        </p:nvSpPr>
        <p:spPr>
          <a:xfrm>
            <a:off x="1142976" y="1571612"/>
            <a:ext cx="35719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一个西瓜大棚有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垄，每垄种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棵，每棵结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个西瓜。一共结多少个西瓜？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214414" y="4071942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35×8×2=560(</a:t>
            </a:r>
            <a:r>
              <a:rPr lang="zh-CN" altLang="en-US" sz="3200" dirty="0" smtClean="0">
                <a:latin typeface="宋体" panose="02010600030101010101" pitchFamily="2" charset="-122"/>
              </a:rPr>
              <a:t>个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071538" y="5000636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答：一共结</a:t>
            </a:r>
            <a:r>
              <a:rPr lang="en-US" altLang="zh-CN" sz="3200" dirty="0" smtClean="0">
                <a:latin typeface="宋体" panose="02010600030101010101" pitchFamily="2" charset="-122"/>
              </a:rPr>
              <a:t>560</a:t>
            </a:r>
            <a:r>
              <a:rPr lang="zh-CN" altLang="en-US" sz="3200" dirty="0" smtClean="0">
                <a:latin typeface="宋体" panose="02010600030101010101" pitchFamily="2" charset="-122"/>
              </a:rPr>
              <a:t>个西瓜。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071245" y="499745"/>
            <a:ext cx="55168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48" y="100010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728" y="1058275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 × 39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</a:p>
        </p:txBody>
      </p:sp>
      <p:sp>
        <p:nvSpPr>
          <p:cNvPr id="9" name="矩形 8"/>
          <p:cNvSpPr/>
          <p:nvPr/>
        </p:nvSpPr>
        <p:spPr>
          <a:xfrm>
            <a:off x="5429256" y="1058275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 × 46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</a:p>
        </p:txBody>
      </p:sp>
      <p:sp>
        <p:nvSpPr>
          <p:cNvPr id="10" name="矩形 9"/>
          <p:cNvSpPr/>
          <p:nvPr/>
        </p:nvSpPr>
        <p:spPr>
          <a:xfrm>
            <a:off x="1500166" y="3786190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239× 4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</a:p>
        </p:txBody>
      </p:sp>
      <p:sp>
        <p:nvSpPr>
          <p:cNvPr id="11" name="矩形 10"/>
          <p:cNvSpPr/>
          <p:nvPr/>
        </p:nvSpPr>
        <p:spPr>
          <a:xfrm>
            <a:off x="5429256" y="3786190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8× 126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85852" y="1486903"/>
            <a:ext cx="1785950" cy="939102"/>
            <a:chOff x="1428728" y="1142984"/>
            <a:chExt cx="1785950" cy="1132162"/>
          </a:xfrm>
        </p:grpSpPr>
        <p:sp>
          <p:nvSpPr>
            <p:cNvPr id="13" name="TextBox 12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9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×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28860" y="220128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71625" y="2201545"/>
            <a:ext cx="927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00232" y="262991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71604" y="262991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357290" y="3129977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428860" y="307181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00232" y="307181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42365" y="3071495"/>
            <a:ext cx="929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1" name="组合 11"/>
          <p:cNvGrpSpPr/>
          <p:nvPr/>
        </p:nvGrpSpPr>
        <p:grpSpPr>
          <a:xfrm>
            <a:off x="5215577" y="1485633"/>
            <a:ext cx="1785950" cy="939102"/>
            <a:chOff x="1428728" y="1142984"/>
            <a:chExt cx="1785950" cy="1132162"/>
          </a:xfrm>
        </p:grpSpPr>
        <p:sp>
          <p:nvSpPr>
            <p:cNvPr id="40" name="TextBox 39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×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6357950" y="220128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00694" y="2201283"/>
            <a:ext cx="857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29322" y="262991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29256" y="2629911"/>
            <a:ext cx="57150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286380" y="3129977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357950" y="3058539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29322" y="3058539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00694" y="3058539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6" name="组合 11"/>
          <p:cNvGrpSpPr/>
          <p:nvPr/>
        </p:nvGrpSpPr>
        <p:grpSpPr>
          <a:xfrm>
            <a:off x="1214414" y="4214818"/>
            <a:ext cx="1786255" cy="938849"/>
            <a:chOff x="1428728" y="1142984"/>
            <a:chExt cx="1786255" cy="1131858"/>
          </a:xfrm>
        </p:grpSpPr>
        <p:sp>
          <p:nvSpPr>
            <p:cNvPr id="56" name="TextBox 55"/>
            <p:cNvSpPr txBox="1"/>
            <p:nvPr/>
          </p:nvSpPr>
          <p:spPr>
            <a:xfrm>
              <a:off x="1714478" y="1142984"/>
              <a:ext cx="1500505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9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286619" y="1571308"/>
              <a:ext cx="71438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×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2357422" y="507207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928794" y="507207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00166" y="507207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14678" y="1058275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1053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215505" y="1058545"/>
            <a:ext cx="1071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828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286116" y="378619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956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215206" y="3786190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1008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214546" y="2058407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1600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143636" y="1986969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1600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8" name="组合 11"/>
          <p:cNvGrpSpPr/>
          <p:nvPr/>
        </p:nvGrpSpPr>
        <p:grpSpPr>
          <a:xfrm>
            <a:off x="5357818" y="4286256"/>
            <a:ext cx="1785950" cy="940755"/>
            <a:chOff x="1428728" y="1142984"/>
            <a:chExt cx="1785950" cy="1134155"/>
          </a:xfrm>
        </p:grpSpPr>
        <p:sp>
          <p:nvSpPr>
            <p:cNvPr id="83" name="TextBox 82"/>
            <p:cNvSpPr txBox="1"/>
            <p:nvPr/>
          </p:nvSpPr>
          <p:spPr>
            <a:xfrm>
              <a:off x="1714480" y="1142984"/>
              <a:ext cx="1285884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2 6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285984" y="1573605"/>
              <a:ext cx="71438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×</a:t>
              </a: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7" name="TextBox 86"/>
          <p:cNvSpPr txBox="1"/>
          <p:nvPr/>
        </p:nvSpPr>
        <p:spPr>
          <a:xfrm>
            <a:off x="6500826" y="514351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072198" y="514351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358130" y="5143500"/>
            <a:ext cx="857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1 0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3" grpId="0"/>
      <p:bldP spid="24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7" grpId="0"/>
      <p:bldP spid="48" grpId="0"/>
      <p:bldP spid="50" grpId="0"/>
      <p:bldP spid="74" grpId="0"/>
      <p:bldP spid="75" grpId="0"/>
      <p:bldP spid="76" grpId="0"/>
      <p:bldP spid="77" grpId="0"/>
      <p:bldP spid="79" grpId="0"/>
      <p:bldP spid="80" grpId="0"/>
      <p:bldP spid="87" grpId="0"/>
      <p:bldP spid="88" grpId="0"/>
      <p:bldP spid="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000125" y="428625"/>
            <a:ext cx="57785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48" y="100010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728" y="1428736"/>
            <a:ext cx="2082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23 × 6 ×7</a:t>
            </a:r>
          </a:p>
        </p:txBody>
      </p:sp>
      <p:sp>
        <p:nvSpPr>
          <p:cNvPr id="9" name="矩形 8"/>
          <p:cNvSpPr/>
          <p:nvPr/>
        </p:nvSpPr>
        <p:spPr>
          <a:xfrm>
            <a:off x="5500694" y="1428736"/>
            <a:ext cx="2082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 × 7 ×24</a:t>
            </a:r>
            <a:endParaRPr 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71538" y="2058407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138 ×7</a:t>
            </a:r>
            <a:endParaRPr lang="en-US" sz="320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071538" y="2786058"/>
            <a:ext cx="1138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966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357290" y="3714752"/>
            <a:ext cx="27622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78 × 21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－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531</a:t>
            </a:r>
          </a:p>
        </p:txBody>
      </p:sp>
      <p:sp>
        <p:nvSpPr>
          <p:cNvPr id="63" name="矩形 62"/>
          <p:cNvSpPr/>
          <p:nvPr/>
        </p:nvSpPr>
        <p:spPr>
          <a:xfrm>
            <a:off x="5143504" y="2000240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63 ×24</a:t>
            </a:r>
            <a:endParaRPr lang="en-US" sz="320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143504" y="2714620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1512</a:t>
            </a:r>
            <a:endParaRPr lang="en-US" sz="320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000125" y="4215130"/>
            <a:ext cx="31197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1638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－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531</a:t>
            </a:r>
            <a:endParaRPr lang="en-US" sz="320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00100" y="5000636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1107</a:t>
            </a:r>
            <a:endParaRPr lang="en-US" sz="3200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3" grpId="0"/>
      <p:bldP spid="64" grpId="0"/>
      <p:bldP spid="65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071245" y="499745"/>
            <a:ext cx="54076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48" y="1000108"/>
            <a:ext cx="714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  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85720" y="3714752"/>
            <a:ext cx="857252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次恰好运完这些矿泉水。一共有多少瓶 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矿泉水？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285984" y="4643446"/>
            <a:ext cx="3695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12×3×24=864(</a:t>
            </a:r>
            <a:r>
              <a:rPr lang="zh-CN" altLang="en-US" sz="3200" dirty="0" smtClean="0">
                <a:latin typeface="宋体" panose="02010600030101010101" pitchFamily="2" charset="-122"/>
              </a:rPr>
              <a:t>瓶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500166" y="1071546"/>
            <a:ext cx="6143668" cy="2714644"/>
            <a:chOff x="1500166" y="1071546"/>
            <a:chExt cx="6143668" cy="2714644"/>
          </a:xfrm>
        </p:grpSpPr>
        <p:grpSp>
          <p:nvGrpSpPr>
            <p:cNvPr id="57" name="组合 56"/>
            <p:cNvGrpSpPr/>
            <p:nvPr/>
          </p:nvGrpSpPr>
          <p:grpSpPr>
            <a:xfrm>
              <a:off x="1500166" y="1071546"/>
              <a:ext cx="6143668" cy="2714644"/>
              <a:chOff x="1500166" y="1071546"/>
              <a:chExt cx="6143668" cy="2714644"/>
            </a:xfrm>
          </p:grpSpPr>
          <p:pic>
            <p:nvPicPr>
              <p:cNvPr id="54" name="图片 53" descr="ee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00166" y="1071546"/>
                <a:ext cx="6000792" cy="2714644"/>
              </a:xfrm>
              <a:prstGeom prst="rect">
                <a:avLst/>
              </a:prstGeom>
            </p:spPr>
          </p:pic>
          <p:sp>
            <p:nvSpPr>
              <p:cNvPr id="56" name="圆角矩形标注 55"/>
              <p:cNvSpPr/>
              <p:nvPr/>
            </p:nvSpPr>
            <p:spPr>
              <a:xfrm>
                <a:off x="4857752" y="1071546"/>
                <a:ext cx="2786082" cy="500066"/>
              </a:xfrm>
              <a:prstGeom prst="wedgeRoundRectCallout">
                <a:avLst>
                  <a:gd name="adj1" fmla="val -58923"/>
                  <a:gd name="adj2" fmla="val 42183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每次可以运走</a:t>
                </a:r>
                <a:r>
                  <a:rPr lang="en-US" altLang="zh-CN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12</a:t>
                </a:r>
                <a:r>
                  <a:rPr lang="zh-CN" altLang="en-US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箱。</a:t>
                </a:r>
                <a:endPara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sp>
          <p:nvSpPr>
            <p:cNvPr id="59" name="流程图: 过程 58"/>
            <p:cNvSpPr/>
            <p:nvPr/>
          </p:nvSpPr>
          <p:spPr>
            <a:xfrm>
              <a:off x="2714612" y="2285992"/>
              <a:ext cx="571504" cy="357190"/>
            </a:xfrm>
            <a:prstGeom prst="flowChartProcess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24</a:t>
              </a:r>
              <a:r>
                <a:rPr lang="zh-CN" altLang="en-US" sz="14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箱</a:t>
              </a:r>
              <a:endParaRPr lang="zh-CN" altLang="en-US" sz="1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857356" y="5357826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答：一共有</a:t>
            </a:r>
            <a:r>
              <a:rPr lang="en-US" altLang="zh-CN" sz="3200" dirty="0" smtClean="0">
                <a:latin typeface="宋体" panose="02010600030101010101" pitchFamily="2" charset="-122"/>
              </a:rPr>
              <a:t>864</a:t>
            </a:r>
            <a:r>
              <a:rPr lang="zh-CN" altLang="en-US" sz="3200" dirty="0" smtClean="0">
                <a:latin typeface="宋体" panose="02010600030101010101" pitchFamily="2" charset="-122"/>
              </a:rPr>
              <a:t>瓶矿泉水。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000250" y="499745"/>
            <a:ext cx="54292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100010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 </a:t>
            </a:r>
            <a:endParaRPr lang="zh-CN" altLang="en-US" sz="3200" dirty="0"/>
          </a:p>
        </p:txBody>
      </p:sp>
      <p:sp>
        <p:nvSpPr>
          <p:cNvPr id="81" name="TextBox 80"/>
          <p:cNvSpPr txBox="1"/>
          <p:nvPr/>
        </p:nvSpPr>
        <p:spPr>
          <a:xfrm>
            <a:off x="1928794" y="3857628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他已经游了多少米？ 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714480" y="5429264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答：他已经游了</a:t>
            </a:r>
            <a:r>
              <a:rPr lang="en-US" altLang="zh-CN" sz="3200" dirty="0" smtClean="0">
                <a:latin typeface="宋体" panose="02010600030101010101" pitchFamily="2" charset="-122"/>
              </a:rPr>
              <a:t>150</a:t>
            </a:r>
            <a:r>
              <a:rPr lang="zh-CN" altLang="en-US" sz="3200" dirty="0" smtClean="0">
                <a:latin typeface="宋体" panose="02010600030101010101" pitchFamily="2" charset="-122"/>
              </a:rPr>
              <a:t>米。 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642745" y="999490"/>
            <a:ext cx="5643899" cy="2893060"/>
            <a:chOff x="1642745" y="999490"/>
            <a:chExt cx="5643899" cy="2893060"/>
          </a:xfrm>
        </p:grpSpPr>
        <p:sp>
          <p:nvSpPr>
            <p:cNvPr id="27" name="TextBox 26"/>
            <p:cNvSpPr txBox="1"/>
            <p:nvPr/>
          </p:nvSpPr>
          <p:spPr>
            <a:xfrm>
              <a:off x="2357422" y="2786058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25</a:t>
              </a:r>
              <a:r>
                <a:rPr lang="zh-CN" altLang="en-US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米</a:t>
              </a:r>
              <a:endPara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642745" y="999490"/>
              <a:ext cx="5643899" cy="2893060"/>
              <a:chOff x="2071373" y="928052"/>
              <a:chExt cx="5643899" cy="2893060"/>
            </a:xfrm>
          </p:grpSpPr>
          <p:pic>
            <p:nvPicPr>
              <p:cNvPr id="28" name="图片 27" descr="11.gif"/>
              <p:cNvPicPr>
                <a:picLocks noChangeAspect="1"/>
              </p:cNvPicPr>
              <p:nvPr/>
            </p:nvPicPr>
            <p:blipFill>
              <a:blip r:embed="rId2"/>
              <a:srcRect r="25178"/>
              <a:stretch>
                <a:fillRect/>
              </a:stretch>
            </p:blipFill>
            <p:spPr>
              <a:xfrm>
                <a:off x="2071373" y="928052"/>
                <a:ext cx="4329768" cy="2893060"/>
              </a:xfrm>
              <a:prstGeom prst="rect">
                <a:avLst/>
              </a:prstGeom>
            </p:spPr>
          </p:pic>
          <p:sp>
            <p:nvSpPr>
              <p:cNvPr id="29" name="圆角矩形标注 28"/>
              <p:cNvSpPr/>
              <p:nvPr/>
            </p:nvSpPr>
            <p:spPr>
              <a:xfrm>
                <a:off x="4929190" y="1285860"/>
                <a:ext cx="2786082" cy="714380"/>
              </a:xfrm>
              <a:prstGeom prst="wedgeRoundRectCallout">
                <a:avLst>
                  <a:gd name="adj1" fmla="val 15287"/>
                  <a:gd name="adj2" fmla="val 119388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他真棒！已经游</a:t>
                </a:r>
                <a:endPara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  <a:p>
                <a:r>
                  <a:rPr lang="zh-CN" altLang="en-US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了</a:t>
                </a:r>
                <a:r>
                  <a:rPr lang="en-US" altLang="zh-CN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3</a:t>
                </a:r>
                <a:r>
                  <a:rPr lang="zh-CN" altLang="en-US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个来回。</a:t>
                </a:r>
                <a:endPara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214546" y="2071678"/>
                <a:ext cx="3286148" cy="1643074"/>
                <a:chOff x="2214546" y="2071678"/>
                <a:chExt cx="3286148" cy="1643074"/>
              </a:xfrm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2285984" y="2143116"/>
                  <a:ext cx="3143272" cy="150019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rot="5400000" flipH="1" flipV="1">
                  <a:off x="2214546" y="2071678"/>
                  <a:ext cx="142876" cy="14287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rot="5400000" flipH="1" flipV="1">
                  <a:off x="5393537" y="3607595"/>
                  <a:ext cx="142876" cy="7143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8" name="矩形 37"/>
          <p:cNvSpPr/>
          <p:nvPr/>
        </p:nvSpPr>
        <p:spPr>
          <a:xfrm>
            <a:off x="2143108" y="4643446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2×25×3=150(</a:t>
            </a:r>
            <a:r>
              <a:rPr lang="zh-CN" altLang="en-US" sz="3200" dirty="0" smtClean="0">
                <a:latin typeface="宋体" panose="02010600030101010101" pitchFamily="2" charset="-122"/>
              </a:rPr>
              <a:t>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 smtClean="0">
              <a:latin typeface="宋体" panose="02010600030101010101" pitchFamily="2" charset="-122"/>
            </a:endParaRPr>
          </a:p>
        </p:txBody>
      </p:sp>
      <p:grpSp>
        <p:nvGrpSpPr>
          <p:cNvPr id="39" name="组合 3"/>
          <p:cNvGrpSpPr/>
          <p:nvPr/>
        </p:nvGrpSpPr>
        <p:grpSpPr>
          <a:xfrm>
            <a:off x="5357818" y="6072206"/>
            <a:ext cx="2376487" cy="523220"/>
            <a:chOff x="5220072" y="5877272"/>
            <a:chExt cx="2376487" cy="877496"/>
          </a:xfrm>
        </p:grpSpPr>
        <p:sp>
          <p:nvSpPr>
            <p:cNvPr id="40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pic>
        <p:nvPicPr>
          <p:cNvPr id="2" name="图片 1" descr="女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6620" y="2477135"/>
            <a:ext cx="1139825" cy="107886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6619418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根据已知条件说出每个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算式的意义。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85852" y="1714488"/>
            <a:ext cx="6929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运动服每套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每箱有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套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共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箱。</a:t>
            </a:r>
          </a:p>
        </p:txBody>
      </p:sp>
      <p:sp>
        <p:nvSpPr>
          <p:cNvPr id="44" name="矩形 43"/>
          <p:cNvSpPr/>
          <p:nvPr/>
        </p:nvSpPr>
        <p:spPr>
          <a:xfrm>
            <a:off x="175895" y="2573020"/>
            <a:ext cx="78498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(1)90×10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         　　　  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45" name="矩形 44"/>
          <p:cNvSpPr/>
          <p:nvPr/>
        </p:nvSpPr>
        <p:spPr>
          <a:xfrm>
            <a:off x="175895" y="3502025"/>
            <a:ext cx="84651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(2)10×2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　　　 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75895" y="4502150"/>
            <a:ext cx="84651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(3)90×10×2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　　　 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47" name="矩形 46"/>
          <p:cNvSpPr/>
          <p:nvPr/>
        </p:nvSpPr>
        <p:spPr>
          <a:xfrm>
            <a:off x="3239130" y="2573014"/>
            <a:ext cx="3571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每箱运动服多少元</a:t>
            </a:r>
            <a:endParaRPr lang="zh-CN" altLang="en-US" sz="3200" dirty="0"/>
          </a:p>
        </p:txBody>
      </p:sp>
      <p:sp>
        <p:nvSpPr>
          <p:cNvPr id="48" name="矩形 47"/>
          <p:cNvSpPr/>
          <p:nvPr/>
        </p:nvSpPr>
        <p:spPr>
          <a:xfrm>
            <a:off x="3010530" y="3500438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共有多少套运动服</a:t>
            </a:r>
          </a:p>
        </p:txBody>
      </p:sp>
      <p:sp>
        <p:nvSpPr>
          <p:cNvPr id="49" name="矩形 48"/>
          <p:cNvSpPr/>
          <p:nvPr/>
        </p:nvSpPr>
        <p:spPr>
          <a:xfrm>
            <a:off x="3810634" y="4501840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2</a:t>
            </a:r>
            <a:r>
              <a:rPr lang="zh-CN" altLang="en-US" sz="3200" dirty="0" smtClean="0">
                <a:latin typeface="宋体" panose="02010600030101010101" pitchFamily="2" charset="-122"/>
              </a:rPr>
              <a:t>箱运动服值多少元　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57224" y="714356"/>
            <a:ext cx="6362937" cy="20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每盒有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个球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每排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盒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求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排一共有多少个球。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2357422" y="2786058"/>
            <a:ext cx="34868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2×5×3=30(</a:t>
            </a:r>
            <a:r>
              <a:rPr lang="zh-CN" altLang="en-US" sz="3200" dirty="0" smtClean="0">
                <a:latin typeface="宋体" panose="02010600030101010101" pitchFamily="2" charset="-122"/>
              </a:rPr>
              <a:t>个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857356" y="4000504"/>
            <a:ext cx="45143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</a:t>
            </a:r>
            <a:r>
              <a:rPr lang="en-US" sz="3200" dirty="0" smtClean="0">
                <a:latin typeface="宋体" panose="02010600030101010101" pitchFamily="2" charset="-122"/>
              </a:rPr>
              <a:t>3</a:t>
            </a:r>
            <a:r>
              <a:rPr lang="zh-CN" altLang="en-US" sz="3200" dirty="0" smtClean="0">
                <a:latin typeface="宋体" panose="02010600030101010101" pitchFamily="2" charset="-122"/>
              </a:rPr>
              <a:t>排一共有</a:t>
            </a:r>
            <a:r>
              <a:rPr lang="en-US" altLang="zh-CN" sz="3200" dirty="0" smtClean="0">
                <a:latin typeface="宋体" panose="02010600030101010101" pitchFamily="2" charset="-122"/>
              </a:rPr>
              <a:t>30</a:t>
            </a:r>
            <a:r>
              <a:rPr lang="zh-CN" altLang="en-US" sz="3200" dirty="0" smtClean="0">
                <a:latin typeface="宋体" panose="02010600030101010101" pitchFamily="2" charset="-122"/>
              </a:rPr>
              <a:t>个球。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/>
          <p:cNvGrpSpPr/>
          <p:nvPr/>
        </p:nvGrpSpPr>
        <p:grpSpPr>
          <a:xfrm>
            <a:off x="6215074" y="1643050"/>
            <a:ext cx="2714644" cy="3643338"/>
            <a:chOff x="6215074" y="1643050"/>
            <a:chExt cx="2714644" cy="3643338"/>
          </a:xfrm>
        </p:grpSpPr>
        <p:sp>
          <p:nvSpPr>
            <p:cNvPr id="68" name="折角形 67"/>
            <p:cNvSpPr/>
            <p:nvPr/>
          </p:nvSpPr>
          <p:spPr>
            <a:xfrm>
              <a:off x="6215074" y="1643050"/>
              <a:ext cx="2714644" cy="3643338"/>
            </a:xfrm>
            <a:prstGeom prst="foldedCorner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286513" y="1706968"/>
              <a:ext cx="1555138" cy="4851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80 × 40=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6286512" y="2702930"/>
              <a:ext cx="1555138" cy="4851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30 × 50=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6286512" y="3571876"/>
              <a:ext cx="1555138" cy="4851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230 × 2=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6286512" y="4500570"/>
              <a:ext cx="1457450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35×20=</a:t>
              </a:r>
            </a:p>
          </p:txBody>
        </p:sp>
      </p:grpSp>
      <p:grpSp>
        <p:nvGrpSpPr>
          <p:cNvPr id="3" name="组合 38"/>
          <p:cNvGrpSpPr/>
          <p:nvPr/>
        </p:nvGrpSpPr>
        <p:grpSpPr>
          <a:xfrm>
            <a:off x="3286116" y="1643050"/>
            <a:ext cx="2786082" cy="3643338"/>
            <a:chOff x="3286116" y="1643050"/>
            <a:chExt cx="2786082" cy="3643338"/>
          </a:xfrm>
        </p:grpSpPr>
        <p:sp>
          <p:nvSpPr>
            <p:cNvPr id="58" name="折角形 57"/>
            <p:cNvSpPr/>
            <p:nvPr/>
          </p:nvSpPr>
          <p:spPr>
            <a:xfrm>
              <a:off x="3286116" y="1643050"/>
              <a:ext cx="2786082" cy="3643338"/>
            </a:xfrm>
            <a:prstGeom prst="foldedCorner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3357554" y="1785926"/>
              <a:ext cx="1596063" cy="4851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60 × 20=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3359434" y="2702930"/>
              <a:ext cx="1596063" cy="4851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12 × 30=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3357554" y="3571876"/>
              <a:ext cx="1596063" cy="48516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44 × 20=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3357554" y="4500570"/>
              <a:ext cx="1625766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11×400=</a:t>
              </a:r>
            </a:p>
          </p:txBody>
        </p:sp>
      </p:grpSp>
      <p:grpSp>
        <p:nvGrpSpPr>
          <p:cNvPr id="4" name="组合 37"/>
          <p:cNvGrpSpPr/>
          <p:nvPr/>
        </p:nvGrpSpPr>
        <p:grpSpPr>
          <a:xfrm>
            <a:off x="214282" y="1643050"/>
            <a:ext cx="2928925" cy="3643338"/>
            <a:chOff x="214282" y="1643050"/>
            <a:chExt cx="2928925" cy="3643338"/>
          </a:xfrm>
        </p:grpSpPr>
        <p:sp>
          <p:nvSpPr>
            <p:cNvPr id="18" name="折角形 17"/>
            <p:cNvSpPr/>
            <p:nvPr/>
          </p:nvSpPr>
          <p:spPr>
            <a:xfrm>
              <a:off x="214282" y="1643050"/>
              <a:ext cx="2928925" cy="3643338"/>
            </a:xfrm>
            <a:prstGeom prst="foldedCorne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85721" y="1785926"/>
              <a:ext cx="1636987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40 × 20=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285719" y="2714620"/>
              <a:ext cx="1805302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400 × 70=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285719" y="3643315"/>
              <a:ext cx="1636987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12 × 40=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357158" y="4572008"/>
              <a:ext cx="1558440" cy="5232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lvl="0"/>
              <a:r>
                <a:rPr lang="en-US" altLang="zh-CN" sz="2800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70× 3  =</a:t>
              </a:r>
            </a:p>
          </p:txBody>
        </p:sp>
      </p:grpSp>
      <p:grpSp>
        <p:nvGrpSpPr>
          <p:cNvPr id="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42620" y="770255"/>
            <a:ext cx="542988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开火车进行口算练习 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00232" y="1785926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800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00232" y="2714620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28000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000232" y="364331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480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928794" y="450057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210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0628" y="171448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1200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72066" y="2714620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360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072066" y="357187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880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000628" y="450057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4400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000992" y="171448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3200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929554" y="264318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1500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29586" y="357187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460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858148" y="4500570"/>
            <a:ext cx="857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700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/>
      <p:bldP spid="49" grpId="0"/>
      <p:bldP spid="51" grpId="0"/>
      <p:bldP spid="62" grpId="0"/>
      <p:bldP spid="63" grpId="0"/>
      <p:bldP spid="64" grpId="0"/>
      <p:bldP spid="66" grpId="0"/>
      <p:bldP spid="72" grpId="0"/>
      <p:bldP spid="73" grpId="0"/>
      <p:bldP spid="74" grpId="0"/>
      <p:bldP spid="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428596" y="857232"/>
            <a:ext cx="8143932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每辆汽车每次运货物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吨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辆汽车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这些汽车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次运货物多少吨？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71736" y="2928934"/>
            <a:ext cx="32816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9×6×4=216(</a:t>
            </a:r>
            <a:r>
              <a:rPr lang="zh-CN" altLang="en-US" sz="3200" dirty="0" smtClean="0">
                <a:latin typeface="宋体" panose="02010600030101010101" pitchFamily="2" charset="-122"/>
              </a:rPr>
              <a:t>吨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43042" y="4071942"/>
            <a:ext cx="59570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答：这些汽车</a:t>
            </a:r>
            <a:r>
              <a:rPr lang="en-US" sz="3200" dirty="0" smtClean="0"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latin typeface="宋体" panose="02010600030101010101" pitchFamily="2" charset="-122"/>
              </a:rPr>
              <a:t>次运货物</a:t>
            </a:r>
            <a:r>
              <a:rPr lang="en-US" altLang="zh-CN" sz="3200" dirty="0" smtClean="0">
                <a:latin typeface="宋体" panose="02010600030101010101" pitchFamily="2" charset="-122"/>
              </a:rPr>
              <a:t>216</a:t>
            </a:r>
            <a:r>
              <a:rPr lang="zh-CN" altLang="en-US" sz="3200" dirty="0" smtClean="0">
                <a:latin typeface="宋体" panose="02010600030101010101" pitchFamily="2" charset="-122"/>
              </a:rPr>
              <a:t>吨。</a:t>
            </a:r>
          </a:p>
        </p:txBody>
      </p:sp>
      <p:grpSp>
        <p:nvGrpSpPr>
          <p:cNvPr id="37" name="Group 8"/>
          <p:cNvGrpSpPr/>
          <p:nvPr/>
        </p:nvGrpSpPr>
        <p:grpSpPr bwMode="auto">
          <a:xfrm>
            <a:off x="5500694" y="5786454"/>
            <a:ext cx="1943100" cy="525791"/>
            <a:chOff x="1474" y="3702"/>
            <a:chExt cx="952" cy="499"/>
          </a:xfrm>
        </p:grpSpPr>
        <p:sp>
          <p:nvSpPr>
            <p:cNvPr id="38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14348" y="714356"/>
            <a:ext cx="7286676" cy="304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重点题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一种高级瓷砖每块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每箱有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块。小刚家装修时买了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箱这样的瓷砖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一共要用多少元？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2214546" y="3357562"/>
            <a:ext cx="3695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13×25×3=975(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14546" y="4357694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答：一共要用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975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428596" y="857232"/>
            <a:ext cx="7500990" cy="3293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重点题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一个书架有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层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每层可以放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本书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个这样的书架可以放多少本书？</a:t>
            </a:r>
          </a:p>
          <a:p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5984" y="2786058"/>
            <a:ext cx="3797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30×5×6=900(</a:t>
            </a:r>
            <a:r>
              <a:rPr lang="zh-CN" altLang="en-US" sz="3200" dirty="0" smtClean="0">
                <a:latin typeface="宋体" panose="02010600030101010101" pitchFamily="2" charset="-122"/>
              </a:rPr>
              <a:t>本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71670" y="3929066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答：可以放</a:t>
            </a:r>
            <a:r>
              <a:rPr lang="en-US" altLang="zh-CN" sz="3200" dirty="0" smtClean="0">
                <a:latin typeface="宋体" panose="02010600030101010101" pitchFamily="2" charset="-122"/>
              </a:rPr>
              <a:t>900</a:t>
            </a:r>
            <a:r>
              <a:rPr lang="zh-CN" altLang="en-US" sz="3200" dirty="0" smtClean="0">
                <a:latin typeface="宋体" panose="02010600030101010101" pitchFamily="2" charset="-122"/>
              </a:rPr>
              <a:t>本书。</a:t>
            </a:r>
          </a:p>
        </p:txBody>
      </p:sp>
      <p:grpSp>
        <p:nvGrpSpPr>
          <p:cNvPr id="15" name="Group 8"/>
          <p:cNvGrpSpPr/>
          <p:nvPr/>
        </p:nvGrpSpPr>
        <p:grpSpPr bwMode="auto">
          <a:xfrm>
            <a:off x="5572132" y="5929330"/>
            <a:ext cx="1943100" cy="525791"/>
            <a:chOff x="1474" y="3702"/>
            <a:chExt cx="952" cy="499"/>
          </a:xfrm>
        </p:grpSpPr>
        <p:sp>
          <p:nvSpPr>
            <p:cNvPr id="16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500042"/>
            <a:ext cx="83582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（探究题）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学校里有一块空地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校长打</a:t>
            </a:r>
            <a:endParaRPr lang="en-US" altLang="zh-CN" sz="2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算在这块空地上种菊花或喇叭花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于是</a:t>
            </a:r>
            <a:endParaRPr lang="en-US" altLang="zh-CN" sz="2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收集到了下面这些信息。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357290" y="1928803"/>
          <a:ext cx="6286544" cy="1500197"/>
        </p:xfrm>
        <a:graphic>
          <a:graphicData uri="http://schemas.openxmlformats.org/drawingml/2006/table">
            <a:tbl>
              <a:tblPr/>
              <a:tblGrid>
                <a:gridCol w="898078"/>
                <a:gridCol w="2394874"/>
                <a:gridCol w="1496796"/>
                <a:gridCol w="1496796"/>
              </a:tblGrid>
              <a:tr h="686942"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菊花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存活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时间短但</a:t>
                      </a: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很</a:t>
                      </a: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美丽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不易栽培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每棵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8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255"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喇叭</a:t>
                      </a: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花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存活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时间长</a:t>
                      </a: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比较</a:t>
                      </a: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endParaRPr lang="en-US" altLang="zh-CN" sz="24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24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美丽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容易栽培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每棵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571472" y="3571876"/>
            <a:ext cx="8001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这块空地可以种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每行种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棵。一共需要多少钱？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请你选择一种种植方案进行计算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8662" y="5643578"/>
            <a:ext cx="7929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答：想要很美就选方案一</a:t>
            </a:r>
            <a:r>
              <a:rPr lang="en-US" altLang="en-US" sz="2800" dirty="0" smtClean="0">
                <a:latin typeface="宋体" panose="02010600030101010101" pitchFamily="2" charset="-122"/>
              </a:rPr>
              <a:t>,</a:t>
            </a:r>
            <a:r>
              <a:rPr lang="zh-CN" altLang="en-US" sz="2800" dirty="0" smtClean="0">
                <a:latin typeface="宋体" panose="02010600030101010101" pitchFamily="2" charset="-122"/>
              </a:rPr>
              <a:t>想要便宜就选方案二。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8662" y="4572008"/>
            <a:ext cx="43719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方案一</a:t>
            </a:r>
            <a:r>
              <a:rPr lang="en-US" sz="2800" dirty="0" smtClean="0">
                <a:latin typeface="宋体" panose="02010600030101010101" pitchFamily="2" charset="-122"/>
              </a:rPr>
              <a:t>:8×5×4=160(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8662" y="5143512"/>
            <a:ext cx="4286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方案二</a:t>
            </a:r>
            <a:r>
              <a:rPr lang="en-US" altLang="en-US" sz="2800" dirty="0" smtClean="0">
                <a:latin typeface="宋体" panose="02010600030101010101" pitchFamily="2" charset="-122"/>
              </a:rPr>
              <a:t>:3×5×4=60(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alt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57224" y="428604"/>
            <a:ext cx="564360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计算比赛。</a:t>
            </a:r>
          </a:p>
        </p:txBody>
      </p:sp>
      <p:sp>
        <p:nvSpPr>
          <p:cNvPr id="31" name="矩形 30"/>
          <p:cNvSpPr/>
          <p:nvPr/>
        </p:nvSpPr>
        <p:spPr>
          <a:xfrm>
            <a:off x="5286380" y="857232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45×36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85852" y="857232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76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×18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28728" y="3286124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89×46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57818" y="3286124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38×21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71802" y="85723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1368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000892" y="857232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1620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071802" y="328612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4094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072330" y="328612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798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组合 37"/>
          <p:cNvGrpSpPr/>
          <p:nvPr/>
        </p:nvGrpSpPr>
        <p:grpSpPr>
          <a:xfrm>
            <a:off x="1214414" y="1214422"/>
            <a:ext cx="2000264" cy="1013403"/>
            <a:chOff x="1214414" y="1142984"/>
            <a:chExt cx="2000264" cy="1013403"/>
          </a:xfrm>
        </p:grpSpPr>
        <p:sp>
          <p:nvSpPr>
            <p:cNvPr id="49" name="TextBox 48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×</a:t>
              </a: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1214414" y="2071678"/>
              <a:ext cx="200026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6" name="TextBox 65"/>
          <p:cNvSpPr txBox="1"/>
          <p:nvPr/>
        </p:nvSpPr>
        <p:spPr>
          <a:xfrm>
            <a:off x="2571736" y="21431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99870" y="2143125"/>
            <a:ext cx="1286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6  0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000232" y="242886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500166" y="242886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214414" y="3000372"/>
            <a:ext cx="200026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2643174" y="29289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000232" y="29289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500166" y="29289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组合 37"/>
          <p:cNvGrpSpPr/>
          <p:nvPr/>
        </p:nvGrpSpPr>
        <p:grpSpPr>
          <a:xfrm>
            <a:off x="5143504" y="1214422"/>
            <a:ext cx="1785950" cy="1013403"/>
            <a:chOff x="1428728" y="1142984"/>
            <a:chExt cx="1785950" cy="1013403"/>
          </a:xfrm>
        </p:grpSpPr>
        <p:sp>
          <p:nvSpPr>
            <p:cNvPr id="85" name="TextBox 84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×</a:t>
              </a: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1428728" y="2071678"/>
              <a:ext cx="1785950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77" name="TextBox 76"/>
          <p:cNvSpPr txBox="1"/>
          <p:nvPr/>
        </p:nvSpPr>
        <p:spPr>
          <a:xfrm>
            <a:off x="6286512" y="21431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29250" y="2143125"/>
            <a:ext cx="1071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2 7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58201" y="250062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00628" y="2500623"/>
            <a:ext cx="857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1 3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5143504" y="3000372"/>
            <a:ext cx="1785950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286512" y="29289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86446" y="29289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429256" y="29289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组合 37"/>
          <p:cNvGrpSpPr/>
          <p:nvPr/>
        </p:nvGrpSpPr>
        <p:grpSpPr>
          <a:xfrm>
            <a:off x="1142976" y="3643314"/>
            <a:ext cx="1928826" cy="1013403"/>
            <a:chOff x="1285852" y="1142984"/>
            <a:chExt cx="1928826" cy="1013403"/>
          </a:xfrm>
        </p:grpSpPr>
        <p:sp>
          <p:nvSpPr>
            <p:cNvPr id="99" name="TextBox 98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9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×</a:t>
              </a: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1285852" y="2071678"/>
              <a:ext cx="1928826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91" name="TextBox 90"/>
          <p:cNvSpPr txBox="1"/>
          <p:nvPr/>
        </p:nvSpPr>
        <p:spPr>
          <a:xfrm>
            <a:off x="2428860" y="457200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356995" y="4572000"/>
            <a:ext cx="1143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5  3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928794" y="485776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28370" y="4929505"/>
            <a:ext cx="1286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3 5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1142976" y="5429264"/>
            <a:ext cx="1928826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2428860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928794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428728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" name="组合 37"/>
          <p:cNvGrpSpPr/>
          <p:nvPr/>
        </p:nvGrpSpPr>
        <p:grpSpPr>
          <a:xfrm>
            <a:off x="5072066" y="3714752"/>
            <a:ext cx="1785950" cy="1013403"/>
            <a:chOff x="1428728" y="1142984"/>
            <a:chExt cx="1785950" cy="1013403"/>
          </a:xfrm>
        </p:grpSpPr>
        <p:sp>
          <p:nvSpPr>
            <p:cNvPr id="113" name="TextBox 112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</a:t>
              </a:r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×</a:t>
              </a:r>
            </a:p>
          </p:txBody>
        </p:sp>
        <p:cxnSp>
          <p:nvCxnSpPr>
            <p:cNvPr id="116" name="直接连接符 115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05" name="TextBox 104"/>
          <p:cNvSpPr txBox="1"/>
          <p:nvPr/>
        </p:nvSpPr>
        <p:spPr>
          <a:xfrm>
            <a:off x="6215074" y="464344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464344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715008" y="500063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357818" y="500063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5214942" y="5500702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6286512" y="542926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5715008" y="542926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5357818" y="542926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214546" y="2571744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dirty="0">
              <a:ea typeface="楷体_GB231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071538" y="29289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000100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000628" y="29289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5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5929330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030934" y="6267474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7" grpId="0"/>
      <p:bldP spid="55" grpId="0"/>
      <p:bldP spid="61" grpId="0"/>
      <p:bldP spid="66" grpId="0"/>
      <p:bldP spid="67" grpId="0"/>
      <p:bldP spid="68" grpId="0"/>
      <p:bldP spid="69" grpId="0"/>
      <p:bldP spid="71" grpId="0"/>
      <p:bldP spid="72" grpId="0"/>
      <p:bldP spid="73" grpId="0"/>
      <p:bldP spid="77" grpId="0"/>
      <p:bldP spid="78" grpId="0"/>
      <p:bldP spid="79" grpId="0"/>
      <p:bldP spid="80" grpId="0"/>
      <p:bldP spid="82" grpId="0"/>
      <p:bldP spid="83" grpId="0"/>
      <p:bldP spid="84" grpId="0"/>
      <p:bldP spid="91" grpId="0"/>
      <p:bldP spid="92" grpId="0"/>
      <p:bldP spid="93" grpId="0"/>
      <p:bldP spid="94" grpId="0"/>
      <p:bldP spid="96" grpId="0"/>
      <p:bldP spid="97" grpId="0"/>
      <p:bldP spid="98" grpId="0"/>
      <p:bldP spid="105" grpId="0"/>
      <p:bldP spid="106" grpId="0"/>
      <p:bldP spid="107" grpId="0"/>
      <p:bldP spid="108" grpId="0"/>
      <p:bldP spid="110" grpId="0"/>
      <p:bldP spid="111" grpId="0"/>
      <p:bldP spid="112" grpId="0"/>
      <p:bldP spid="74" grpId="0"/>
      <p:bldP spid="120" grpId="0"/>
      <p:bldP spid="1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43" name="云形 42"/>
          <p:cNvSpPr/>
          <p:nvPr/>
        </p:nvSpPr>
        <p:spPr>
          <a:xfrm>
            <a:off x="5072066" y="2071678"/>
            <a:ext cx="2928958" cy="142876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我们刚才是怎样解决问题的？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横卷形 21"/>
          <p:cNvSpPr/>
          <p:nvPr/>
        </p:nvSpPr>
        <p:spPr>
          <a:xfrm>
            <a:off x="269240" y="1000125"/>
            <a:ext cx="8446135" cy="1071880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一本故事书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我每天读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,20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天能读多少页？</a:t>
            </a:r>
          </a:p>
          <a:p>
            <a:pPr algn="ctr"/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1000100" y="2643182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12×20=240(</a:t>
            </a:r>
            <a:r>
              <a:rPr lang="zh-CN" altLang="en-US" sz="3200" dirty="0" smtClean="0">
                <a:latin typeface="宋体" panose="02010600030101010101" pitchFamily="2" charset="-122"/>
              </a:rPr>
              <a:t>页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1472" y="3714752"/>
            <a:ext cx="4105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</a:t>
            </a:r>
            <a:r>
              <a:rPr lang="en-US" sz="3200" dirty="0" smtClean="0">
                <a:latin typeface="宋体" panose="02010600030101010101" pitchFamily="2" charset="-122"/>
              </a:rPr>
              <a:t>20</a:t>
            </a:r>
            <a:r>
              <a:rPr lang="zh-CN" altLang="en-US" sz="3200" dirty="0" smtClean="0">
                <a:latin typeface="宋体" panose="02010600030101010101" pitchFamily="2" charset="-122"/>
              </a:rPr>
              <a:t>天能读</a:t>
            </a:r>
            <a:r>
              <a:rPr lang="en-US" altLang="zh-CN" sz="3200" dirty="0" smtClean="0">
                <a:latin typeface="宋体" panose="02010600030101010101" pitchFamily="2" charset="-122"/>
              </a:rPr>
              <a:t>240</a:t>
            </a:r>
            <a:r>
              <a:rPr lang="zh-CN" altLang="en-US" sz="3200" dirty="0" smtClean="0">
                <a:latin typeface="宋体" panose="02010600030101010101" pitchFamily="2" charset="-122"/>
              </a:rPr>
              <a:t>页。</a:t>
            </a:r>
          </a:p>
        </p:txBody>
      </p:sp>
      <p:sp>
        <p:nvSpPr>
          <p:cNvPr id="26" name="下箭头 25"/>
          <p:cNvSpPr/>
          <p:nvPr/>
        </p:nvSpPr>
        <p:spPr>
          <a:xfrm>
            <a:off x="6286512" y="4214818"/>
            <a:ext cx="142876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下箭头 26"/>
          <p:cNvSpPr/>
          <p:nvPr/>
        </p:nvSpPr>
        <p:spPr>
          <a:xfrm>
            <a:off x="6286512" y="5214950"/>
            <a:ext cx="142876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过程 27"/>
          <p:cNvSpPr/>
          <p:nvPr/>
        </p:nvSpPr>
        <p:spPr>
          <a:xfrm>
            <a:off x="5357818" y="3643314"/>
            <a:ext cx="2000264" cy="500066"/>
          </a:xfrm>
          <a:prstGeom prst="flowChart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阅读与理解</a:t>
            </a:r>
          </a:p>
          <a:p>
            <a:pPr algn="ctr"/>
            <a:endParaRPr lang="zh-CN" altLang="en-US" dirty="0"/>
          </a:p>
        </p:txBody>
      </p:sp>
      <p:sp>
        <p:nvSpPr>
          <p:cNvPr id="29" name="流程图: 过程 28"/>
          <p:cNvSpPr/>
          <p:nvPr/>
        </p:nvSpPr>
        <p:spPr>
          <a:xfrm>
            <a:off x="5357818" y="4643446"/>
            <a:ext cx="2000264" cy="500066"/>
          </a:xfrm>
          <a:prstGeom prst="flowChart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2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分析与解答</a:t>
            </a:r>
          </a:p>
          <a:p>
            <a:pPr algn="ctr"/>
            <a:endParaRPr lang="zh-CN" altLang="en-US" dirty="0"/>
          </a:p>
        </p:txBody>
      </p:sp>
      <p:sp>
        <p:nvSpPr>
          <p:cNvPr id="30" name="流程图: 过程 29"/>
          <p:cNvSpPr/>
          <p:nvPr/>
        </p:nvSpPr>
        <p:spPr>
          <a:xfrm>
            <a:off x="5357818" y="5643578"/>
            <a:ext cx="2000264" cy="428628"/>
          </a:xfrm>
          <a:prstGeom prst="flowChart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2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回顾与反思</a:t>
            </a:r>
          </a:p>
          <a:p>
            <a:pPr algn="ctr"/>
            <a:endParaRPr lang="zh-CN" altLang="en-US" sz="2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22" grpId="0" bldLvl="0" animBg="1"/>
      <p:bldP spid="23" grpId="0"/>
      <p:bldP spid="24" grpId="0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785786" y="2928934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超市一周卖出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箱保温壶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每个保温壶卖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45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元。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57224" y="357166"/>
            <a:ext cx="7448558" cy="2714644"/>
            <a:chOff x="785786" y="357167"/>
            <a:chExt cx="7448558" cy="2714644"/>
          </a:xfrm>
        </p:grpSpPr>
        <p:sp>
          <p:nvSpPr>
            <p:cNvPr id="14" name="矩形 13"/>
            <p:cNvSpPr/>
            <p:nvPr/>
          </p:nvSpPr>
          <p:spPr>
            <a:xfrm>
              <a:off x="785786" y="571480"/>
              <a:ext cx="1113133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例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pic>
          <p:nvPicPr>
            <p:cNvPr id="21" name="图片 20" descr="11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794" y="357167"/>
              <a:ext cx="6305550" cy="2714644"/>
            </a:xfrm>
            <a:prstGeom prst="rect">
              <a:avLst/>
            </a:prstGeom>
          </p:spPr>
        </p:pic>
      </p:grpSp>
      <p:sp>
        <p:nvSpPr>
          <p:cNvPr id="23" name="云形 22"/>
          <p:cNvSpPr/>
          <p:nvPr/>
        </p:nvSpPr>
        <p:spPr>
          <a:xfrm>
            <a:off x="6286512" y="3571876"/>
            <a:ext cx="2428924" cy="1000132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 smtClean="0"/>
              <a:t>还要知道什么条件</a:t>
            </a:r>
            <a:r>
              <a:rPr lang="en-US" dirty="0" smtClean="0"/>
              <a:t>?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8662" y="371475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一共卖了多少钱？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286380" y="2071678"/>
            <a:ext cx="1709677" cy="818855"/>
            <a:chOff x="5286380" y="2071678"/>
            <a:chExt cx="1709677" cy="818855"/>
          </a:xfrm>
        </p:grpSpPr>
        <p:sp>
          <p:nvSpPr>
            <p:cNvPr id="26" name="矩形 25"/>
            <p:cNvSpPr/>
            <p:nvPr/>
          </p:nvSpPr>
          <p:spPr>
            <a:xfrm>
              <a:off x="5286380" y="2071678"/>
              <a:ext cx="78098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12</a:t>
              </a:r>
              <a:r>
                <a:rPr lang="zh-CN" altLang="en-US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个</a:t>
              </a:r>
              <a:endPara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15074" y="2428868"/>
              <a:ext cx="78098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12</a:t>
              </a:r>
              <a:r>
                <a:rPr lang="zh-CN" altLang="en-US" dirty="0" smtClean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个</a:t>
              </a:r>
              <a:endParaRPr lang="zh-CN" altLang="en-US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643042" y="3429000"/>
            <a:ext cx="2928958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786314" y="3429000"/>
            <a:ext cx="2928958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286380" y="2071678"/>
            <a:ext cx="928694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/>
      <p:bldP spid="23" grpId="0" animBg="1"/>
      <p:bldP spid="24" grpId="0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横卷形 21"/>
          <p:cNvSpPr/>
          <p:nvPr/>
        </p:nvSpPr>
        <p:spPr>
          <a:xfrm>
            <a:off x="928662" y="4143380"/>
            <a:ext cx="7572428" cy="1428760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方法四：</a:t>
            </a:r>
            <a:endParaRPr lang="en-US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12×5×45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先求</a:t>
            </a:r>
            <a:r>
              <a:rPr lang="en-US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箱一共有多少个保温壶</a:t>
            </a:r>
            <a:r>
              <a:rPr lang="en-US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再求每个卖</a:t>
            </a:r>
            <a:r>
              <a:rPr lang="en-US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45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一共卖多少钱。</a:t>
            </a:r>
          </a:p>
          <a:p>
            <a:pPr algn="ctr"/>
            <a:endParaRPr lang="zh-CN" altLang="en-US" dirty="0"/>
          </a:p>
        </p:txBody>
      </p:sp>
      <p:sp>
        <p:nvSpPr>
          <p:cNvPr id="28" name="横卷形 27"/>
          <p:cNvSpPr/>
          <p:nvPr/>
        </p:nvSpPr>
        <p:spPr>
          <a:xfrm>
            <a:off x="928662" y="1571612"/>
            <a:ext cx="7572428" cy="1571636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方法二：</a:t>
            </a:r>
            <a:endParaRPr lang="en-US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12×5=60(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个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（表示</a:t>
            </a:r>
            <a:r>
              <a:rPr lang="en-US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箱一共有保温壶的个数</a:t>
            </a:r>
            <a:r>
              <a:rPr lang="en-US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dirty="0" smtClean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60×45=2700(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 </a:t>
            </a:r>
            <a:r>
              <a:rPr lang="en-US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 </a:t>
            </a:r>
            <a:r>
              <a:rPr lang="en-US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箱保温壶一共能卖的钱数</a:t>
            </a:r>
            <a:r>
              <a:rPr lang="en-US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dirty="0" smtClean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29" name="横卷形 28"/>
          <p:cNvSpPr/>
          <p:nvPr/>
        </p:nvSpPr>
        <p:spPr>
          <a:xfrm>
            <a:off x="928662" y="2928934"/>
            <a:ext cx="7572428" cy="1500198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方法三：</a:t>
            </a:r>
            <a:endParaRPr lang="en-US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45×12×5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先求每个保温壶卖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45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,12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个卖多少钱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再求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箱保温壶一共卖多少钱。</a:t>
            </a:r>
          </a:p>
          <a:p>
            <a:endParaRPr lang="zh-CN" altLang="en-US" dirty="0" smtClean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0" name="横卷形 29"/>
          <p:cNvSpPr/>
          <p:nvPr/>
        </p:nvSpPr>
        <p:spPr>
          <a:xfrm>
            <a:off x="928662" y="357166"/>
            <a:ext cx="7572428" cy="142876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方法一：</a:t>
            </a:r>
            <a:endParaRPr lang="en-US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45×12=540(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（表示一箱保温壶能卖多少钱）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540×5=2700(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（表示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箱保温壶一共卖的钱数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dirty="0" smtClean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785786" y="5526961"/>
            <a:ext cx="7429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讨论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这两种方法与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④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这两种方法之间有什么样的关系？你发现了吗？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57158" y="571480"/>
            <a:ext cx="571504" cy="2571768"/>
            <a:chOff x="357158" y="571480"/>
            <a:chExt cx="571504" cy="2571768"/>
          </a:xfrm>
        </p:grpSpPr>
        <p:sp>
          <p:nvSpPr>
            <p:cNvPr id="38" name="TextBox 37"/>
            <p:cNvSpPr txBox="1"/>
            <p:nvPr/>
          </p:nvSpPr>
          <p:spPr>
            <a:xfrm>
              <a:off x="357158" y="571480"/>
              <a:ext cx="553998" cy="25717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解题思路相同</a:t>
              </a: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0" name="左大括号 39"/>
            <p:cNvSpPr/>
            <p:nvPr/>
          </p:nvSpPr>
          <p:spPr>
            <a:xfrm>
              <a:off x="714348" y="714356"/>
              <a:ext cx="214314" cy="2286016"/>
            </a:xfrm>
            <a:prstGeom prst="leftBrac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57158" y="3214686"/>
            <a:ext cx="553998" cy="2571768"/>
            <a:chOff x="357158" y="3214686"/>
            <a:chExt cx="553998" cy="2571768"/>
          </a:xfrm>
        </p:grpSpPr>
        <p:sp>
          <p:nvSpPr>
            <p:cNvPr id="39" name="TextBox 38"/>
            <p:cNvSpPr txBox="1"/>
            <p:nvPr/>
          </p:nvSpPr>
          <p:spPr>
            <a:xfrm>
              <a:off x="357158" y="3214686"/>
              <a:ext cx="553998" cy="25717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解题思路相同</a:t>
              </a: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3" name="左大括号 42"/>
            <p:cNvSpPr/>
            <p:nvPr/>
          </p:nvSpPr>
          <p:spPr>
            <a:xfrm>
              <a:off x="785786" y="3357562"/>
              <a:ext cx="117157" cy="2214578"/>
            </a:xfrm>
            <a:prstGeom prst="leftBrac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910287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286520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-2.54335E-6 L 0.00018 -0.1935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018 -0.00116 L 0.00035 0.1863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42910" y="1142984"/>
            <a:ext cx="782039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张庄小学新盖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间教室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每间教室有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扇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窗子。每扇窗子安装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块玻璃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一共要安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装多少块玻璃？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00166" y="57148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页做一做。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71538" y="3429000"/>
            <a:ext cx="6929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宋体" panose="02010600030101010101" pitchFamily="2" charset="-122"/>
              </a:rPr>
              <a:t>方法</a:t>
            </a:r>
            <a:r>
              <a:rPr lang="en-US" altLang="zh-CN" sz="3200" dirty="0" smtClean="0">
                <a:latin typeface="宋体" panose="02010600030101010101" pitchFamily="2" charset="-122"/>
              </a:rPr>
              <a:t>1:</a:t>
            </a:r>
            <a:r>
              <a:rPr lang="en-US" altLang="en-US" sz="3200" dirty="0" smtClean="0">
                <a:latin typeface="宋体" panose="02010600030101010101" pitchFamily="2" charset="-122"/>
              </a:rPr>
              <a:t>16×</a:t>
            </a:r>
            <a:r>
              <a:rPr lang="en-US" altLang="zh-CN" sz="3200" dirty="0" smtClean="0">
                <a:latin typeface="宋体" panose="02010600030101010101" pitchFamily="2" charset="-122"/>
              </a:rPr>
              <a:t>6</a:t>
            </a:r>
            <a:r>
              <a:rPr lang="en-US" altLang="en-US" sz="3200" dirty="0" smtClean="0">
                <a:latin typeface="宋体" panose="02010600030101010101" pitchFamily="2" charset="-122"/>
              </a:rPr>
              <a:t>×8=</a:t>
            </a:r>
            <a:r>
              <a:rPr lang="en-US" altLang="zh-CN" sz="3200" dirty="0" smtClean="0">
                <a:latin typeface="宋体" panose="02010600030101010101" pitchFamily="2" charset="-122"/>
              </a:rPr>
              <a:t>768</a:t>
            </a:r>
            <a:r>
              <a:rPr lang="en-US" altLang="en-US" sz="3200" dirty="0" smtClean="0">
                <a:latin typeface="宋体" panose="02010600030101010101" pitchFamily="2" charset="-122"/>
              </a:rPr>
              <a:t> </a:t>
            </a:r>
            <a:r>
              <a:rPr lang="en-US" sz="3200" dirty="0" smtClean="0"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latin typeface="宋体" panose="02010600030101010101" pitchFamily="2" charset="-122"/>
              </a:rPr>
              <a:t>块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71538" y="4357694"/>
            <a:ext cx="53447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方法</a:t>
            </a:r>
            <a:r>
              <a:rPr lang="en-US" altLang="zh-CN" sz="3200" dirty="0" smtClean="0">
                <a:latin typeface="宋体" panose="02010600030101010101" pitchFamily="2" charset="-122"/>
              </a:rPr>
              <a:t>2</a:t>
            </a:r>
            <a:r>
              <a:rPr lang="zh-CN" altLang="en-US" sz="3200" dirty="0" smtClean="0"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latin typeface="宋体" panose="02010600030101010101" pitchFamily="2" charset="-122"/>
              </a:rPr>
              <a:t>:8</a:t>
            </a:r>
            <a:r>
              <a:rPr lang="en-US" altLang="en-US" sz="3200" dirty="0" smtClean="0">
                <a:latin typeface="宋体" panose="02010600030101010101" pitchFamily="2" charset="-122"/>
              </a:rPr>
              <a:t>×</a:t>
            </a:r>
            <a:r>
              <a:rPr lang="en-US" altLang="zh-CN" sz="3200" dirty="0" smtClean="0">
                <a:latin typeface="宋体" panose="02010600030101010101" pitchFamily="2" charset="-122"/>
              </a:rPr>
              <a:t>6</a:t>
            </a:r>
            <a:r>
              <a:rPr lang="en-US" altLang="en-US" sz="3200" dirty="0" smtClean="0">
                <a:latin typeface="宋体" panose="02010600030101010101" pitchFamily="2" charset="-122"/>
              </a:rPr>
              <a:t>×</a:t>
            </a:r>
            <a:r>
              <a:rPr lang="en-US" altLang="zh-CN" sz="3200" dirty="0" smtClean="0">
                <a:latin typeface="宋体" panose="02010600030101010101" pitchFamily="2" charset="-122"/>
              </a:rPr>
              <a:t>16</a:t>
            </a:r>
            <a:r>
              <a:rPr lang="en-US" altLang="en-US" sz="3200" dirty="0" smtClean="0">
                <a:latin typeface="宋体" panose="02010600030101010101" pitchFamily="2" charset="-122"/>
              </a:rPr>
              <a:t>=</a:t>
            </a:r>
            <a:r>
              <a:rPr lang="en-US" altLang="zh-CN" sz="3200" dirty="0" smtClean="0">
                <a:latin typeface="宋体" panose="02010600030101010101" pitchFamily="2" charset="-122"/>
              </a:rPr>
              <a:t>768</a:t>
            </a:r>
            <a:r>
              <a:rPr lang="en-US" sz="3200" dirty="0" smtClean="0"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latin typeface="宋体" panose="02010600030101010101" pitchFamily="2" charset="-122"/>
              </a:rPr>
              <a:t>块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42976" y="5143512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答：一共要安装</a:t>
            </a:r>
            <a:r>
              <a:rPr lang="en-US" altLang="zh-CN" sz="3200" dirty="0" smtClean="0">
                <a:latin typeface="宋体" panose="02010600030101010101" pitchFamily="2" charset="-122"/>
              </a:rPr>
              <a:t>768</a:t>
            </a:r>
            <a:r>
              <a:rPr lang="zh-CN" altLang="en-US" sz="3200" dirty="0" smtClean="0">
                <a:latin typeface="宋体" panose="02010600030101010101" pitchFamily="2" charset="-122"/>
              </a:rPr>
              <a:t>块玻璃。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1000108"/>
            <a:ext cx="8143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跑道圈长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她一个星期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跑多少米。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组合 111"/>
          <p:cNvGrpSpPr/>
          <p:nvPr/>
        </p:nvGrpSpPr>
        <p:grpSpPr>
          <a:xfrm>
            <a:off x="785786" y="1714488"/>
            <a:ext cx="8268971" cy="2857520"/>
            <a:chOff x="785786" y="1857364"/>
            <a:chExt cx="9100525" cy="4071966"/>
          </a:xfrm>
        </p:grpSpPr>
        <p:pic>
          <p:nvPicPr>
            <p:cNvPr id="109" name="图片 108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1857364"/>
              <a:ext cx="8884289" cy="4071966"/>
            </a:xfrm>
            <a:prstGeom prst="rect">
              <a:avLst/>
            </a:prstGeom>
          </p:spPr>
        </p:pic>
        <p:sp>
          <p:nvSpPr>
            <p:cNvPr id="111" name="圆角矩形标注 110"/>
            <p:cNvSpPr/>
            <p:nvPr/>
          </p:nvSpPr>
          <p:spPr>
            <a:xfrm>
              <a:off x="5215146" y="2571310"/>
              <a:ext cx="4671165" cy="500396"/>
            </a:xfrm>
            <a:prstGeom prst="wedgeRoundRectCallout">
              <a:avLst>
                <a:gd name="adj1" fmla="val -44021"/>
                <a:gd name="adj2" fmla="val 10050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我坚持锻炼身体，每天跑</a:t>
              </a:r>
              <a:r>
                <a:rPr lang="en-US" altLang="zh-CN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altLang="en-US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圈。</a:t>
              </a:r>
              <a:endPara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13" name="矩形 112"/>
          <p:cNvSpPr/>
          <p:nvPr/>
        </p:nvSpPr>
        <p:spPr>
          <a:xfrm>
            <a:off x="714348" y="4786322"/>
            <a:ext cx="8238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400</a:t>
            </a:r>
            <a:r>
              <a:rPr lang="en-US" altLang="en-US" sz="3200" dirty="0" smtClean="0">
                <a:latin typeface="宋体" panose="02010600030101010101" pitchFamily="2" charset="-122"/>
              </a:rPr>
              <a:t>×</a:t>
            </a:r>
            <a:r>
              <a:rPr lang="en-US" altLang="zh-CN" sz="3200" dirty="0" smtClean="0">
                <a:latin typeface="宋体" panose="02010600030101010101" pitchFamily="2" charset="-122"/>
              </a:rPr>
              <a:t>2</a:t>
            </a:r>
            <a:r>
              <a:rPr lang="en-US" altLang="en-US" sz="3200" dirty="0" smtClean="0">
                <a:latin typeface="宋体" panose="02010600030101010101" pitchFamily="2" charset="-122"/>
              </a:rPr>
              <a:t>×</a:t>
            </a:r>
            <a:r>
              <a:rPr lang="en-US" altLang="zh-CN" sz="3200" dirty="0" smtClean="0">
                <a:latin typeface="宋体" panose="02010600030101010101" pitchFamily="2" charset="-122"/>
              </a:rPr>
              <a:t>7</a:t>
            </a:r>
            <a:r>
              <a:rPr lang="en-US" altLang="en-US" sz="3200" dirty="0" smtClean="0">
                <a:latin typeface="宋体" panose="02010600030101010101" pitchFamily="2" charset="-122"/>
              </a:rPr>
              <a:t>=</a:t>
            </a:r>
            <a:r>
              <a:rPr lang="en-US" altLang="zh-CN" sz="3200" dirty="0" smtClean="0">
                <a:latin typeface="宋体" panose="02010600030101010101" pitchFamily="2" charset="-122"/>
              </a:rPr>
              <a:t>5600</a:t>
            </a:r>
            <a:r>
              <a:rPr lang="en-US" sz="3200" dirty="0" smtClean="0"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latin typeface="宋体" panose="02010600030101010101" pitchFamily="2" charset="-122"/>
              </a:rPr>
              <a:t>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 或</a:t>
            </a:r>
            <a:r>
              <a:rPr lang="en-US" altLang="zh-CN" sz="3200" dirty="0" smtClean="0">
                <a:latin typeface="宋体" panose="02010600030101010101" pitchFamily="2" charset="-122"/>
              </a:rPr>
              <a:t>2</a:t>
            </a:r>
            <a:r>
              <a:rPr lang="en-US" altLang="en-US" sz="3200" dirty="0" smtClean="0">
                <a:latin typeface="宋体" panose="02010600030101010101" pitchFamily="2" charset="-122"/>
              </a:rPr>
              <a:t>×</a:t>
            </a:r>
            <a:r>
              <a:rPr lang="en-US" altLang="zh-CN" sz="3200" dirty="0" smtClean="0">
                <a:latin typeface="宋体" panose="02010600030101010101" pitchFamily="2" charset="-122"/>
              </a:rPr>
              <a:t>7</a:t>
            </a:r>
            <a:r>
              <a:rPr lang="en-US" altLang="en-US" sz="3200" dirty="0" smtClean="0">
                <a:latin typeface="宋体" panose="02010600030101010101" pitchFamily="2" charset="-122"/>
              </a:rPr>
              <a:t>×</a:t>
            </a:r>
            <a:r>
              <a:rPr lang="en-US" altLang="zh-CN" sz="3200" dirty="0" smtClean="0">
                <a:latin typeface="宋体" panose="02010600030101010101" pitchFamily="2" charset="-122"/>
              </a:rPr>
              <a:t>400</a:t>
            </a:r>
            <a:r>
              <a:rPr lang="en-US" altLang="en-US" sz="3200" dirty="0" smtClean="0">
                <a:latin typeface="宋体" panose="02010600030101010101" pitchFamily="2" charset="-122"/>
              </a:rPr>
              <a:t>=</a:t>
            </a:r>
            <a:r>
              <a:rPr lang="en-US" altLang="zh-CN" sz="3200" dirty="0" smtClean="0">
                <a:latin typeface="宋体" panose="02010600030101010101" pitchFamily="2" charset="-122"/>
              </a:rPr>
              <a:t>5600</a:t>
            </a:r>
            <a:r>
              <a:rPr lang="en-US" sz="3200" dirty="0" smtClean="0"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latin typeface="宋体" panose="02010600030101010101" pitchFamily="2" charset="-122"/>
              </a:rPr>
              <a:t>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857224" y="5500702"/>
            <a:ext cx="61638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答：她一个星期</a:t>
            </a:r>
            <a:r>
              <a:rPr lang="en-US" altLang="zh-CN" sz="3200" dirty="0" smtClean="0">
                <a:latin typeface="宋体" panose="02010600030101010101" pitchFamily="2" charset="-122"/>
              </a:rPr>
              <a:t>(7</a:t>
            </a:r>
            <a:r>
              <a:rPr lang="zh-CN" altLang="en-US" sz="3200" dirty="0" smtClean="0">
                <a:latin typeface="宋体" panose="02010600030101010101" pitchFamily="2" charset="-122"/>
              </a:rPr>
              <a:t>天</a:t>
            </a:r>
            <a:r>
              <a:rPr lang="en-US" altLang="zh-CN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跑</a:t>
            </a:r>
            <a:r>
              <a:rPr lang="en-US" altLang="zh-CN" sz="3200" dirty="0" smtClean="0">
                <a:latin typeface="宋体" panose="02010600030101010101" pitchFamily="2" charset="-122"/>
              </a:rPr>
              <a:t>5600</a:t>
            </a:r>
            <a:r>
              <a:rPr lang="zh-CN" altLang="en-US" sz="3200" dirty="0" smtClean="0">
                <a:latin typeface="宋体" panose="02010600030101010101" pitchFamily="2" charset="-122"/>
              </a:rPr>
              <a:t>米。</a:t>
            </a:r>
          </a:p>
        </p:txBody>
      </p:sp>
      <p:sp>
        <p:nvSpPr>
          <p:cNvPr id="9" name="矩形 8"/>
          <p:cNvSpPr/>
          <p:nvPr/>
        </p:nvSpPr>
        <p:spPr>
          <a:xfrm>
            <a:off x="2071670" y="500042"/>
            <a:ext cx="5275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6"/>
          <p:cNvGrpSpPr/>
          <p:nvPr/>
        </p:nvGrpSpPr>
        <p:grpSpPr>
          <a:xfrm>
            <a:off x="857224" y="642918"/>
            <a:ext cx="2736576" cy="584775"/>
            <a:chOff x="785786" y="1571612"/>
            <a:chExt cx="2736576" cy="584775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157161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3.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1571612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解决问题。</a:t>
              </a:r>
              <a:endPara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6072198" y="5715016"/>
            <a:ext cx="1656809" cy="877791"/>
            <a:chOff x="5939527" y="5733256"/>
            <a:chExt cx="1656809" cy="877791"/>
          </a:xfrm>
        </p:grpSpPr>
        <p:pic>
          <p:nvPicPr>
            <p:cNvPr id="36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85786" y="1285860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一个果园有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行橘子树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每行有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棵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平均每棵树可以收获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千克橘子。这个果园一共可以收获多少千克橘子？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2976" y="3500438"/>
            <a:ext cx="5715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  <a:ea typeface="+mn-ea"/>
              </a:rPr>
              <a:t>   </a:t>
            </a:r>
            <a:r>
              <a:rPr lang="en-US" sz="3200" dirty="0" smtClean="0">
                <a:latin typeface="宋体" panose="02010600030101010101" pitchFamily="2" charset="-122"/>
              </a:rPr>
              <a:t>26×18×20=9360(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或 </a:t>
            </a:r>
            <a:r>
              <a:rPr lang="en-US" sz="3200" dirty="0" smtClean="0">
                <a:latin typeface="宋体" panose="02010600030101010101" pitchFamily="2" charset="-122"/>
              </a:rPr>
              <a:t>18×20×26=9360(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2910" y="4857760"/>
            <a:ext cx="807249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答：这个果园一共可以收获</a:t>
            </a:r>
            <a:r>
              <a:rPr lang="en-US" altLang="zh-CN" sz="3200" dirty="0" smtClean="0">
                <a:latin typeface="宋体" panose="02010600030101010101" pitchFamily="2" charset="-122"/>
              </a:rPr>
              <a:t>9360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千克橘子。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1369</Words>
  <Application>WPS 演示</Application>
  <PresentationFormat>全屏显示(4:3)</PresentationFormat>
  <Paragraphs>296</Paragraphs>
  <Slides>24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人教版数学三年级下册第4单元</dc:title>
  <dc:creator>吉林梓翰教育图书有限公司</dc:creator>
  <cp:lastModifiedBy>lenovop</cp:lastModifiedBy>
  <cp:revision>1343</cp:revision>
  <dcterms:created xsi:type="dcterms:W3CDTF">2015-11-21T07:20:00Z</dcterms:created>
  <dcterms:modified xsi:type="dcterms:W3CDTF">2021-11-01T03:13:26Z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